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7"/>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853" r:id="rId129"/>
    <p:sldId id="854" r:id="rId130"/>
    <p:sldId id="855" r:id="rId131"/>
    <p:sldId id="856" r:id="rId132"/>
    <p:sldId id="857" r:id="rId133"/>
    <p:sldId id="858" r:id="rId134"/>
    <p:sldId id="393" r:id="rId135"/>
    <p:sldId id="394" r:id="rId136"/>
    <p:sldId id="395" r:id="rId137"/>
    <p:sldId id="396" r:id="rId138"/>
    <p:sldId id="397" r:id="rId139"/>
    <p:sldId id="398" r:id="rId140"/>
    <p:sldId id="402" r:id="rId141"/>
    <p:sldId id="403" r:id="rId142"/>
    <p:sldId id="404" r:id="rId143"/>
    <p:sldId id="405" r:id="rId144"/>
    <p:sldId id="406" r:id="rId145"/>
    <p:sldId id="407"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8" r:id="rId160"/>
    <p:sldId id="429" r:id="rId161"/>
    <p:sldId id="430" r:id="rId162"/>
    <p:sldId id="431" r:id="rId163"/>
    <p:sldId id="434" r:id="rId164"/>
    <p:sldId id="435" r:id="rId165"/>
    <p:sldId id="436" r:id="rId166"/>
    <p:sldId id="437"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3"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0" r:id="rId286"/>
    <p:sldId id="561" r:id="rId287"/>
    <p:sldId id="562"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632" r:id="rId343"/>
    <p:sldId id="633" r:id="rId344"/>
    <p:sldId id="634" r:id="rId345"/>
    <p:sldId id="635" r:id="rId346"/>
    <p:sldId id="636" r:id="rId347"/>
    <p:sldId id="637" r:id="rId348"/>
    <p:sldId id="638" r:id="rId349"/>
    <p:sldId id="639" r:id="rId350"/>
    <p:sldId id="640" r:id="rId351"/>
    <p:sldId id="641" r:id="rId352"/>
    <p:sldId id="642" r:id="rId353"/>
    <p:sldId id="643" r:id="rId354"/>
    <p:sldId id="644" r:id="rId355"/>
    <p:sldId id="645" r:id="rId356"/>
    <p:sldId id="646" r:id="rId357"/>
    <p:sldId id="647" r:id="rId358"/>
    <p:sldId id="648" r:id="rId359"/>
    <p:sldId id="649" r:id="rId360"/>
    <p:sldId id="650" r:id="rId361"/>
    <p:sldId id="651" r:id="rId362"/>
    <p:sldId id="652" r:id="rId363"/>
    <p:sldId id="653" r:id="rId364"/>
    <p:sldId id="654" r:id="rId365"/>
    <p:sldId id="655" r:id="rId366"/>
    <p:sldId id="656" r:id="rId367"/>
    <p:sldId id="657" r:id="rId368"/>
    <p:sldId id="658" r:id="rId369"/>
    <p:sldId id="659" r:id="rId370"/>
    <p:sldId id="660" r:id="rId371"/>
    <p:sldId id="661" r:id="rId372"/>
    <p:sldId id="662" r:id="rId373"/>
    <p:sldId id="663" r:id="rId374"/>
    <p:sldId id="664" r:id="rId375"/>
    <p:sldId id="665" r:id="rId376"/>
    <p:sldId id="666" r:id="rId377"/>
    <p:sldId id="667" r:id="rId378"/>
    <p:sldId id="668" r:id="rId379"/>
    <p:sldId id="669" r:id="rId380"/>
    <p:sldId id="670" r:id="rId381"/>
    <p:sldId id="671" r:id="rId382"/>
    <p:sldId id="672" r:id="rId383"/>
    <p:sldId id="673" r:id="rId384"/>
    <p:sldId id="674" r:id="rId385"/>
    <p:sldId id="675" r:id="rId386"/>
    <p:sldId id="676" r:id="rId387"/>
    <p:sldId id="677" r:id="rId388"/>
    <p:sldId id="678" r:id="rId389"/>
    <p:sldId id="679" r:id="rId390"/>
    <p:sldId id="680" r:id="rId391"/>
    <p:sldId id="681" r:id="rId392"/>
    <p:sldId id="682" r:id="rId393"/>
    <p:sldId id="683" r:id="rId394"/>
    <p:sldId id="684" r:id="rId395"/>
    <p:sldId id="685" r:id="rId396"/>
    <p:sldId id="686" r:id="rId397"/>
    <p:sldId id="687" r:id="rId398"/>
    <p:sldId id="688" r:id="rId399"/>
    <p:sldId id="689" r:id="rId400"/>
    <p:sldId id="690" r:id="rId401"/>
    <p:sldId id="691" r:id="rId402"/>
    <p:sldId id="692" r:id="rId403"/>
    <p:sldId id="693" r:id="rId404"/>
    <p:sldId id="694" r:id="rId405"/>
    <p:sldId id="695" r:id="rId406"/>
    <p:sldId id="696" r:id="rId407"/>
    <p:sldId id="697" r:id="rId408"/>
    <p:sldId id="698" r:id="rId409"/>
    <p:sldId id="699" r:id="rId410"/>
    <p:sldId id="700" r:id="rId411"/>
    <p:sldId id="701" r:id="rId412"/>
    <p:sldId id="702" r:id="rId413"/>
    <p:sldId id="703" r:id="rId414"/>
    <p:sldId id="704" r:id="rId415"/>
    <p:sldId id="705" r:id="rId416"/>
    <p:sldId id="707" r:id="rId417"/>
    <p:sldId id="708" r:id="rId418"/>
    <p:sldId id="709" r:id="rId419"/>
    <p:sldId id="710" r:id="rId420"/>
    <p:sldId id="711" r:id="rId421"/>
    <p:sldId id="712" r:id="rId422"/>
    <p:sldId id="713" r:id="rId423"/>
    <p:sldId id="714" r:id="rId424"/>
    <p:sldId id="715" r:id="rId425"/>
    <p:sldId id="716" r:id="rId426"/>
    <p:sldId id="717" r:id="rId427"/>
    <p:sldId id="718" r:id="rId428"/>
    <p:sldId id="719" r:id="rId429"/>
    <p:sldId id="720" r:id="rId430"/>
    <p:sldId id="721" r:id="rId431"/>
    <p:sldId id="722" r:id="rId432"/>
    <p:sldId id="723" r:id="rId433"/>
    <p:sldId id="724" r:id="rId434"/>
    <p:sldId id="725" r:id="rId435"/>
    <p:sldId id="726" r:id="rId436"/>
    <p:sldId id="727" r:id="rId437"/>
    <p:sldId id="728" r:id="rId438"/>
    <p:sldId id="729" r:id="rId439"/>
    <p:sldId id="730" r:id="rId440"/>
    <p:sldId id="731" r:id="rId441"/>
    <p:sldId id="732" r:id="rId442"/>
    <p:sldId id="733" r:id="rId443"/>
    <p:sldId id="734" r:id="rId444"/>
    <p:sldId id="735" r:id="rId445"/>
    <p:sldId id="736" r:id="rId446"/>
    <p:sldId id="737" r:id="rId447"/>
    <p:sldId id="738" r:id="rId448"/>
    <p:sldId id="739" r:id="rId449"/>
    <p:sldId id="740" r:id="rId450"/>
    <p:sldId id="741" r:id="rId451"/>
    <p:sldId id="742" r:id="rId452"/>
    <p:sldId id="743" r:id="rId453"/>
    <p:sldId id="744" r:id="rId454"/>
    <p:sldId id="745" r:id="rId455"/>
    <p:sldId id="746" r:id="rId456"/>
    <p:sldId id="747" r:id="rId457"/>
    <p:sldId id="748" r:id="rId458"/>
    <p:sldId id="749" r:id="rId459"/>
    <p:sldId id="750" r:id="rId460"/>
    <p:sldId id="751" r:id="rId461"/>
    <p:sldId id="752" r:id="rId462"/>
    <p:sldId id="753" r:id="rId463"/>
    <p:sldId id="754" r:id="rId464"/>
    <p:sldId id="755" r:id="rId465"/>
    <p:sldId id="756" r:id="rId466"/>
    <p:sldId id="757" r:id="rId467"/>
    <p:sldId id="758" r:id="rId468"/>
    <p:sldId id="759" r:id="rId469"/>
    <p:sldId id="760" r:id="rId470"/>
    <p:sldId id="761" r:id="rId471"/>
    <p:sldId id="762" r:id="rId472"/>
    <p:sldId id="763" r:id="rId473"/>
    <p:sldId id="764" r:id="rId474"/>
    <p:sldId id="765" r:id="rId475"/>
    <p:sldId id="766" r:id="rId476"/>
    <p:sldId id="767" r:id="rId477"/>
    <p:sldId id="768" r:id="rId478"/>
    <p:sldId id="769" r:id="rId479"/>
    <p:sldId id="770" r:id="rId480"/>
    <p:sldId id="771" r:id="rId481"/>
    <p:sldId id="772" r:id="rId482"/>
    <p:sldId id="773" r:id="rId483"/>
    <p:sldId id="774" r:id="rId484"/>
    <p:sldId id="775" r:id="rId485"/>
    <p:sldId id="776" r:id="rId486"/>
    <p:sldId id="777" r:id="rId487"/>
    <p:sldId id="778" r:id="rId488"/>
    <p:sldId id="779" r:id="rId489"/>
    <p:sldId id="780" r:id="rId490"/>
    <p:sldId id="781" r:id="rId491"/>
    <p:sldId id="782" r:id="rId492"/>
    <p:sldId id="783" r:id="rId493"/>
    <p:sldId id="784" r:id="rId494"/>
    <p:sldId id="785" r:id="rId495"/>
    <p:sldId id="786" r:id="rId496"/>
    <p:sldId id="787" r:id="rId497"/>
    <p:sldId id="788" r:id="rId498"/>
    <p:sldId id="789" r:id="rId499"/>
    <p:sldId id="790" r:id="rId500"/>
    <p:sldId id="791" r:id="rId501"/>
    <p:sldId id="792" r:id="rId502"/>
    <p:sldId id="793" r:id="rId503"/>
    <p:sldId id="794" r:id="rId504"/>
    <p:sldId id="795" r:id="rId505"/>
    <p:sldId id="796" r:id="rId506"/>
    <p:sldId id="797" r:id="rId507"/>
    <p:sldId id="798" r:id="rId508"/>
    <p:sldId id="799" r:id="rId509"/>
    <p:sldId id="800" r:id="rId510"/>
    <p:sldId id="801" r:id="rId511"/>
    <p:sldId id="802" r:id="rId512"/>
    <p:sldId id="803" r:id="rId513"/>
    <p:sldId id="804" r:id="rId514"/>
    <p:sldId id="805" r:id="rId515"/>
    <p:sldId id="806" r:id="rId516"/>
    <p:sldId id="807" r:id="rId517"/>
    <p:sldId id="808" r:id="rId518"/>
    <p:sldId id="809" r:id="rId519"/>
    <p:sldId id="810" r:id="rId520"/>
    <p:sldId id="811" r:id="rId521"/>
    <p:sldId id="812" r:id="rId522"/>
    <p:sldId id="813" r:id="rId523"/>
    <p:sldId id="814" r:id="rId524"/>
    <p:sldId id="815" r:id="rId525"/>
    <p:sldId id="816" r:id="rId526"/>
    <p:sldId id="817" r:id="rId527"/>
    <p:sldId id="818" r:id="rId528"/>
    <p:sldId id="819" r:id="rId529"/>
    <p:sldId id="820" r:id="rId530"/>
    <p:sldId id="821" r:id="rId531"/>
    <p:sldId id="822" r:id="rId532"/>
    <p:sldId id="823" r:id="rId533"/>
    <p:sldId id="824" r:id="rId534"/>
    <p:sldId id="825" r:id="rId535"/>
    <p:sldId id="826" r:id="rId536"/>
    <p:sldId id="827" r:id="rId537"/>
    <p:sldId id="828" r:id="rId538"/>
    <p:sldId id="829" r:id="rId539"/>
    <p:sldId id="830" r:id="rId540"/>
    <p:sldId id="831" r:id="rId541"/>
    <p:sldId id="832" r:id="rId542"/>
    <p:sldId id="833" r:id="rId543"/>
    <p:sldId id="834" r:id="rId544"/>
    <p:sldId id="835" r:id="rId545"/>
    <p:sldId id="836" r:id="rId546"/>
    <p:sldId id="837" r:id="rId547"/>
    <p:sldId id="838" r:id="rId548"/>
    <p:sldId id="839" r:id="rId549"/>
    <p:sldId id="840" r:id="rId550"/>
    <p:sldId id="841" r:id="rId551"/>
    <p:sldId id="842" r:id="rId552"/>
    <p:sldId id="843" r:id="rId553"/>
    <p:sldId id="844" r:id="rId554"/>
    <p:sldId id="845" r:id="rId555"/>
    <p:sldId id="846" r:id="rId55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notesMaster" Target="notesMasters/notesMaster1.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9/5/2019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9/5/2019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9/5/2019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9/5/2019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9/5/2019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3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23702938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540684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28629479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0070C0"/>
                </a:solidFill>
              </a:rPr>
              <a:t> </a:t>
            </a:r>
            <a:r>
              <a:rPr lang="en-US" dirty="0" smtClean="0">
                <a:solidFill>
                  <a:srgbClr val="C41A1A"/>
                </a:solidFill>
              </a:rPr>
              <a:t>-</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 xmlns:p14="http://schemas.microsoft.com/office/powerpoint/2010/main" val="34863288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 xmlns:p14="http://schemas.microsoft.com/office/powerpoint/2010/main" val="5862513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 xmlns:p14="http://schemas.microsoft.com/office/powerpoint/2010/main" val="46530140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 xmlns:p14="http://schemas.microsoft.com/office/powerpoint/2010/main"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 xmlns:p14="http://schemas.microsoft.com/office/powerpoint/2010/main"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a:t>
            </a:r>
            <a:r>
              <a:rPr lang="en-IN" sz="2000" dirty="0" smtClean="0">
                <a:solidFill>
                  <a:srgbClr val="0077AA"/>
                </a:solidFill>
                <a:latin typeface="Liberation Mono"/>
              </a:rPr>
              <a:t>[ (</a:t>
            </a:r>
            <a:r>
              <a:rPr lang="en-IN" sz="2000" dirty="0">
                <a:solidFill>
                  <a:srgbClr val="0077AA"/>
                </a:solidFill>
                <a:latin typeface="Liberation Mono"/>
              </a:rPr>
              <a:t>col_name</a:t>
            </a:r>
            <a:r>
              <a:rPr lang="en-IN" sz="2000" dirty="0" smtClean="0">
                <a:solidFill>
                  <a:srgbClr val="0077AA"/>
                </a:solidFill>
                <a:latin typeface="Liberation Mono"/>
              </a:rPr>
              <a:t>,...) ] </a:t>
            </a:r>
            <a:r>
              <a:rPr lang="en-IN" sz="2000" dirty="0">
                <a:solidFill>
                  <a:srgbClr val="0077AA"/>
                </a:solidFill>
                <a:latin typeface="Liberation Mono"/>
              </a:rPr>
              <a:t>{VALUES | VALUE} ({expr | DEFAULT}, ...) , (...), ... </a:t>
            </a:r>
            <a:r>
              <a:rPr lang="en-IN" sz="2000" dirty="0" smtClean="0">
                <a:solidFill>
                  <a:srgbClr val="0077AA"/>
                </a:solidFill>
                <a:latin typeface="Liberation Mono"/>
              </a:rPr>
              <a:t>[ ON </a:t>
            </a:r>
            <a:r>
              <a:rPr lang="en-IN" sz="2000" dirty="0">
                <a:solidFill>
                  <a:srgbClr val="0077AA"/>
                </a:solidFill>
                <a:latin typeface="Liberation Mono"/>
              </a:rPr>
              <a:t>DUPLICATE KEY UPDATE </a:t>
            </a:r>
            <a:r>
              <a:rPr lang="en-IN" sz="2000" dirty="0" smtClean="0">
                <a:solidFill>
                  <a:srgbClr val="0077AA"/>
                </a:solidFill>
                <a:latin typeface="Liberation Mono"/>
              </a:rPr>
              <a:t>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 xmlns:p14="http://schemas.microsoft.com/office/powerpoint/2010/main"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2665822"/>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74451636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 xmlns:p14="http://schemas.microsoft.com/office/powerpoint/2010/main" val="1287666015"/>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 xmlns:p14="http://schemas.microsoft.com/office/powerpoint/2010/main"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 xmlns:p14="http://schemas.microsoft.com/office/powerpoint/2010/main"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3121988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942294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8824878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 xmlns:p14="http://schemas.microsoft.com/office/powerpoint/2010/main" val="3908756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5999451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smtClean="0">
                <a:latin typeface="Liberation Mono"/>
              </a:rPr>
              <a:t>total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inherit"/>
              </a:rPr>
              <a:t> </a:t>
            </a:r>
            <a:r>
              <a:rPr lang="en-IN" sz="2000" dirty="0" smtClean="0">
                <a:latin typeface="Liberation Mono"/>
              </a:rPr>
              <a:t>orderdetails </a:t>
            </a:r>
            <a:r>
              <a:rPr lang="en-IN" sz="2000" dirty="0" smtClean="0">
                <a:solidFill>
                  <a:srgbClr val="0077AA"/>
                </a:solidFill>
                <a:latin typeface="Arial" panose="020B0604020202020204" pitchFamily="34" charset="0"/>
                <a:ea typeface="Times New Roman" panose="02020603050405020304" pitchFamily="18" charset="0"/>
              </a:rPr>
              <a:t>GROUP</a:t>
            </a:r>
            <a:r>
              <a:rPr lang="en-IN" sz="2000" dirty="0" smtClean="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smtClean="0">
                <a:latin typeface="Liberation Mono"/>
              </a:rPr>
              <a:t>.` </a:t>
            </a:r>
            <a:r>
              <a:rPr lang="en-IN" sz="2000" dirty="0" smtClean="0">
                <a:solidFill>
                  <a:srgbClr val="0077AA"/>
                </a:solidFill>
                <a:latin typeface="Arial" panose="020B0604020202020204" pitchFamily="34" charset="0"/>
                <a:ea typeface="Times New Roman" panose="02020603050405020304" pitchFamily="18" charset="0"/>
              </a:rPr>
              <a:t>HAVING</a:t>
            </a:r>
            <a:r>
              <a:rPr lang="en-IN" sz="2000" dirty="0" smtClean="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 xmlns:p14="http://schemas.microsoft.com/office/powerpoint/2010/main" val="9174277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 xmlns:p14="http://schemas.microsoft.com/office/powerpoint/2010/main" val="23353701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4169495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 xmlns:p14="http://schemas.microsoft.com/office/powerpoint/2010/main" val="10571849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9107437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 xmlns:p14="http://schemas.microsoft.com/office/powerpoint/2010/main" val="384056675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r>
              <a:rPr lang="en-IN" sz="2000" dirty="0" smtClean="0">
                <a:solidFill>
                  <a:srgbClr val="006C86"/>
                </a:solidFill>
                <a:latin typeface="Arial" panose="020B0604020202020204" pitchFamily="34" charset="0"/>
                <a:cs typeface="Arial" panose="020B0604020202020204" pitchFamily="34" charset="0"/>
              </a:rPr>
              <a:t>. </a:t>
            </a:r>
            <a:r>
              <a:rPr lang="en-IN" sz="2000" smtClean="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3987032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41589592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10397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 xmlns:p14="http://schemas.microsoft.com/office/powerpoint/2010/main" val="125959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24838895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152919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 xmlns:p14="http://schemas.microsoft.com/office/powerpoint/2010/main" val="2374958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 xmlns:p14="http://schemas.microsoft.com/office/powerpoint/2010/main" val="10962864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 xmlns:p14="http://schemas.microsoft.com/office/powerpoint/2010/main" val="37700386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35834386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4159585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68008458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 xmlns:p14="http://schemas.microsoft.com/office/powerpoint/2010/main" val="28426201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 xmlns:p14="http://schemas.microsoft.com/office/powerpoint/2010/main" val="21303695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 xmlns:p14="http://schemas.microsoft.com/office/powerpoint/2010/main" val="245212453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 xmlns:p14="http://schemas.microsoft.com/office/powerpoint/2010/main" val="19913747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870221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9939935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 xmlns:p14="http://schemas.microsoft.com/office/powerpoint/2010/main" val="16680839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 xmlns:p14="http://schemas.microsoft.com/office/powerpoint/2010/main"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140297080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 xmlns:a16="http://schemas.microsoft.com/office/drawing/2014/main" val="20000"/>
                    </a:ext>
                  </a:extLst>
                </a:gridCol>
                <a:gridCol w="518092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 xmlns:p14="http://schemas.microsoft.com/office/powerpoint/2010/main" val="24137412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 xmlns:p14="http://schemas.microsoft.com/office/powerpoint/2010/main" val="23906852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t>
            </a:r>
            <a:r>
              <a:rPr lang="en-IN" sz="2400" dirty="0" smtClean="0">
                <a:solidFill>
                  <a:srgbClr val="242729"/>
                </a:solidFill>
                <a:latin typeface="Segoe UI Light" panose="020B0502040204020203" pitchFamily="34" charset="0"/>
                <a:cs typeface="Segoe UI Light" panose="020B0502040204020203" pitchFamily="34" charset="0"/>
              </a:rPr>
              <a:t>aggregate function </a:t>
            </a:r>
            <a:r>
              <a:rPr lang="en-IN" sz="2400" dirty="0">
                <a:solidFill>
                  <a:srgbClr val="242729"/>
                </a:solidFill>
                <a:latin typeface="Segoe UI Light" panose="020B0502040204020203" pitchFamily="34" charset="0"/>
                <a:cs typeface="Segoe UI Light" panose="020B0502040204020203" pitchFamily="34" charset="0"/>
              </a:rPr>
              <a:t>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20375979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 xmlns:p14="http://schemas.microsoft.com/office/powerpoint/2010/main" val="120181414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375048195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 xmlns:a16="http://schemas.microsoft.com/office/drawing/2014/main" val="20000"/>
                    </a:ext>
                  </a:extLst>
                </a:gridCol>
                <a:gridCol w="60952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3480435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35556040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1373187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821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40031921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 xmlns:p14="http://schemas.microsoft.com/office/powerpoint/2010/main" val="327245183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1500852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0142520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2418829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 xmlns:p14="http://schemas.microsoft.com/office/powerpoint/2010/main" val="203278187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 xmlns:p14="http://schemas.microsoft.com/office/powerpoint/2010/main" val="206932578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 xmlns:p14="http://schemas.microsoft.com/office/powerpoint/2010/main" val="826246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935996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57847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637198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8667537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400286125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37154244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880294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0856568"/>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 xmlns:p14="http://schemas.microsoft.com/office/powerpoint/2010/main" val="403008378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62500013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a:t>
              </a:r>
              <a:r>
                <a:rPr lang="en-IN" sz="2000" dirty="0" smtClean="0"/>
                <a:t>education, </a:t>
              </a:r>
              <a:r>
                <a:rPr lang="en-US" sz="2000" dirty="0" smtClean="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smtClean="0"/>
              <a:t>Data is a mess and needs to be processed to make it meaningful. The DIKW hierarchy describes how data evolves into information, knowledge, and wisdom respectively.</a:t>
            </a:r>
            <a:endParaRPr lang="en-US" sz="2400"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 xmlns:p14="http://schemas.microsoft.com/office/powerpoint/2010/main" val="21375810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701659357"/>
      </p:ext>
    </p:extLst>
  </p:cSld>
  <p:clrMapOvr>
    <a:masterClrMapping/>
  </p:clrMapOvr>
  <p:transition spd="slow"/>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07647403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 xmlns:p14="http://schemas.microsoft.com/office/powerpoint/2010/main" val="321693681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6245865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33980197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05592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7784877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6688622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118980210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06567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a:t>
            </a:r>
            <a:r>
              <a:rPr lang="en-US" sz="2000" dirty="0" smtClean="0"/>
              <a:t>data types</a:t>
            </a:r>
            <a:r>
              <a:rPr lang="en-US" sz="2000" dirty="0"/>
              <a:t>,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7025133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47468090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7943952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173532869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5948513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4269017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7416864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6649573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0840500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 xmlns:p14="http://schemas.microsoft.com/office/powerpoint/2010/main" val="27279365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 xmlns:p14="http://schemas.microsoft.com/office/powerpoint/2010/main" val="4253925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 xmlns:p14="http://schemas.microsoft.com/office/powerpoint/2010/main" val="42336267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 xmlns:p14="http://schemas.microsoft.com/office/powerpoint/2010/main" val="316040139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191425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 xmlns:p14="http://schemas.microsoft.com/office/powerpoint/2010/main" val="2687058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1752372">
                  <a:extLst>
                    <a:ext uri="{9D8B030D-6E8A-4147-A177-3AD203B41FA5}">
                      <a16:colId xmlns="" xmlns:a16="http://schemas.microsoft.com/office/drawing/2014/main" val="20001"/>
                    </a:ext>
                  </a:extLst>
                </a:gridCol>
                <a:gridCol w="4190454">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3887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 xmlns:a16="http://schemas.microsoft.com/office/drawing/2014/main" val="20000"/>
                    </a:ext>
                  </a:extLst>
                </a:gridCol>
                <a:gridCol w="1066661">
                  <a:extLst>
                    <a:ext uri="{9D8B030D-6E8A-4147-A177-3AD203B41FA5}">
                      <a16:colId xmlns="" xmlns:a16="http://schemas.microsoft.com/office/drawing/2014/main" val="20001"/>
                    </a:ext>
                  </a:extLst>
                </a:gridCol>
                <a:gridCol w="3276173">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4650199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 xmlns:p14="http://schemas.microsoft.com/office/powerpoint/2010/main" val="429217337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 xmlns:p14="http://schemas.microsoft.com/office/powerpoint/2010/main" val="33993179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 xmlns:p14="http://schemas.microsoft.com/office/powerpoint/2010/main" val="13333517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6043891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44958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1813441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 xmlns:p14="http://schemas.microsoft.com/office/powerpoint/2010/main" val="16396079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3743714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7747550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766894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a:t>
            </a:r>
            <a:r>
              <a:rPr lang="en-US" sz="2000" dirty="0" smtClean="0">
                <a:latin typeface="Liberation Mono"/>
              </a:rPr>
              <a:t>] SELECT </a:t>
            </a:r>
            <a:r>
              <a:rPr lang="en-US" sz="2000" dirty="0">
                <a:latin typeface="Liberation Mono"/>
              </a:rPr>
              <a:t>[ *|column1 [, column2 ] FROM table1 [, table2 </a:t>
            </a:r>
            <a:r>
              <a:rPr lang="en-US" sz="2000" dirty="0" smtClean="0">
                <a:latin typeface="Liberation Mono"/>
              </a:rPr>
              <a:t>] [ </a:t>
            </a:r>
            <a:r>
              <a:rPr lang="en-US" sz="2000" dirty="0">
                <a:latin typeface="Liberation Mono"/>
              </a:rPr>
              <a:t>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3430422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a:t>
            </a:r>
            <a:r>
              <a:rPr lang="en-US" sz="2000" dirty="0" smtClean="0">
                <a:latin typeface="Liberation Mono"/>
              </a:rPr>
              <a:t>WHERE OPERATOR </a:t>
            </a:r>
            <a:r>
              <a:rPr lang="en-US" sz="2000" dirty="0">
                <a:latin typeface="Liberation Mono"/>
              </a:rPr>
              <a:t>[ VALUE ] (SELECT column_name FROM table_name) [ WHERE) ] </a:t>
            </a:r>
          </a:p>
        </p:txBody>
      </p:sp>
    </p:spTree>
    <p:extLst>
      <p:ext uri="{BB962C8B-B14F-4D97-AF65-F5344CB8AC3E}">
        <p14:creationId xmlns="" xmlns:p14="http://schemas.microsoft.com/office/powerpoint/2010/main" val="170507870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a:t>
            </a:r>
            <a:r>
              <a:rPr lang="en-US" sz="2000" dirty="0" smtClean="0">
                <a:latin typeface="Liberation Mono"/>
              </a:rPr>
              <a:t>] (</a:t>
            </a:r>
            <a:r>
              <a:rPr lang="en-US" sz="2000" dirty="0">
                <a:latin typeface="Liberation Mono"/>
              </a:rPr>
              <a:t>SELECT column_name FROM table_name) [ WHERE) ] </a:t>
            </a:r>
          </a:p>
        </p:txBody>
      </p:sp>
    </p:spTree>
    <p:extLst>
      <p:ext uri="{BB962C8B-B14F-4D97-AF65-F5344CB8AC3E}">
        <p14:creationId xmlns="" xmlns:p14="http://schemas.microsoft.com/office/powerpoint/2010/main" val="3087056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with EXISTS or NOT EXISTS</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smtClean="0">
                <a:solidFill>
                  <a:schemeClr val="bg1"/>
                </a:solidFill>
                <a:latin typeface="Arial" panose="020B0604020202020204" pitchFamily="34" charset="0"/>
                <a:cs typeface="Arial" panose="020B0604020202020204" pitchFamily="34" charset="0"/>
              </a:rPr>
              <a:t>orrelated </a:t>
            </a:r>
            <a:r>
              <a:rPr lang="en-IN" sz="2200" dirty="0">
                <a:solidFill>
                  <a:schemeClr val="bg1"/>
                </a:solidFill>
                <a:latin typeface="Arial" panose="020B0604020202020204" pitchFamily="34" charset="0"/>
                <a:cs typeface="Arial" panose="020B0604020202020204" pitchFamily="34" charset="0"/>
              </a:rPr>
              <a:t>Subqueries</a:t>
            </a:r>
          </a:p>
        </p:txBody>
      </p:sp>
    </p:spTree>
    <p:extLst>
      <p:ext uri="{BB962C8B-B14F-4D97-AF65-F5344CB8AC3E}">
        <p14:creationId xmlns="" xmlns:p14="http://schemas.microsoft.com/office/powerpoint/2010/main" val="171921708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7112471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 xmlns:p14="http://schemas.microsoft.com/office/powerpoint/2010/main" val="211921311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42315102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23704337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175998958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 xmlns:p14="http://schemas.microsoft.com/office/powerpoint/2010/main" val="263321197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223331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0404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120170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84363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8904410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4243483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245560099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6688433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 xmlns:p14="http://schemas.microsoft.com/office/powerpoint/2010/main" val="29806929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345900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254062529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smtClean="0">
                <a:solidFill>
                  <a:srgbClr val="00B0F0"/>
                </a:solidFill>
              </a:rPr>
              <a:t>show </a:t>
            </a:r>
            <a:r>
              <a:rPr lang="en-US" sz="2400" dirty="0" smtClean="0">
                <a:solidFill>
                  <a:srgbClr val="00B0F0"/>
                </a:solidFill>
              </a:rPr>
              <a:t>engines;</a:t>
            </a:r>
          </a:p>
          <a:p>
            <a:r>
              <a:rPr lang="en-US" sz="2400" dirty="0" smtClean="0">
                <a:solidFill>
                  <a:srgbClr val="00B0F0"/>
                </a:solidFill>
              </a:rPr>
              <a:t>set default_storage_engine = memory;</a:t>
            </a:r>
            <a:endParaRPr lang="en-US" sz="2400" dirty="0">
              <a:solidFill>
                <a:srgbClr val="00B0F0"/>
              </a:solidFill>
            </a:endParaRPr>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757446517"/>
      </p:ext>
    </p:extLst>
  </p:cSld>
  <p:clrMapOvr>
    <a:masterClrMapping/>
  </p:clrMapOvr>
  <p:transition spd="slow"/>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8090823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30066896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1736169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258212710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 xmlns:a16="http://schemas.microsoft.com/office/drawing/2014/main" val="20000"/>
                    </a:ext>
                  </a:extLst>
                </a:gridCol>
                <a:gridCol w="2895223">
                  <a:extLst>
                    <a:ext uri="{9D8B030D-6E8A-4147-A177-3AD203B41FA5}">
                      <a16:colId xmlns=""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 xmlns:p14="http://schemas.microsoft.com/office/powerpoint/2010/main"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 xmlns:p14="http://schemas.microsoft.com/office/powerpoint/2010/main" val="1253825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 xmlns:p14="http://schemas.microsoft.com/office/powerpoint/2010/main" val="24839681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 xmlns:p14="http://schemas.microsoft.com/office/powerpoint/2010/main"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 xmlns:p14="http://schemas.microsoft.com/office/powerpoint/2010/main" val="2898376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 xmlns:p14="http://schemas.microsoft.com/office/powerpoint/2010/main" val="16712886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43969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1798213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85897669"/>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 xmlns:p14="http://schemas.microsoft.com/office/powerpoint/2010/main" val="94387749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 xmlns:p14="http://schemas.microsoft.com/office/powerpoint/2010/main" val="3414458270"/>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67772779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71574129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23414226"/>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25351474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162625767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299571803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850276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 xmlns:p14="http://schemas.microsoft.com/office/powerpoint/2010/main" val="923662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18948120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 xmlns:p14="http://schemas.microsoft.com/office/powerpoint/2010/main" val="3860626219"/>
      </p:ext>
    </p:extLst>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 xmlns:p14="http://schemas.microsoft.com/office/powerpoint/2010/main" val="3474098058"/>
      </p:ext>
    </p:extLst>
  </p:cSld>
  <p:clrMapOvr>
    <a:masterClrMapping/>
  </p:clrMapOvr>
  <p:transition spd="slow"/>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1985638699"/>
      </p:ext>
    </p:extLst>
  </p:cSld>
  <p:clrMapOvr>
    <a:masterClrMapping/>
  </p:clrMapOvr>
  <p:transition spd="slow"/>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2066063075"/>
      </p:ext>
    </p:extLst>
  </p:cSld>
  <p:clrMapOvr>
    <a:masterClrMapping/>
  </p:clrMapOvr>
  <p:transition spd="slow"/>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smtClean="0">
                <a:solidFill>
                  <a:schemeClr val="tx2"/>
                </a:solidFill>
              </a:rPr>
              <a:t>Data modeling is the process of creating a data model for the data to be stored in a Database. This data model is a conceptual representation of</a:t>
            </a:r>
          </a:p>
          <a:p>
            <a:endParaRPr lang="en-US" sz="2000" dirty="0" smtClean="0">
              <a:solidFill>
                <a:schemeClr val="tx2"/>
              </a:solidFill>
            </a:endParaRPr>
          </a:p>
          <a:p>
            <a:pPr>
              <a:lnSpc>
                <a:spcPct val="150000"/>
              </a:lnSpc>
              <a:buFont typeface="Arial" pitchFamily="34" charset="0"/>
              <a:buChar char="•"/>
            </a:pPr>
            <a:r>
              <a:rPr lang="en-US" sz="2000" dirty="0" smtClean="0">
                <a:solidFill>
                  <a:schemeClr val="tx2"/>
                </a:solidFill>
              </a:rPr>
              <a:t>Data objects</a:t>
            </a:r>
          </a:p>
          <a:p>
            <a:pPr>
              <a:lnSpc>
                <a:spcPct val="150000"/>
              </a:lnSpc>
              <a:buFont typeface="Arial" pitchFamily="34" charset="0"/>
              <a:buChar char="•"/>
            </a:pPr>
            <a:r>
              <a:rPr lang="en-US" sz="2000" dirty="0" smtClean="0">
                <a:solidFill>
                  <a:schemeClr val="tx2"/>
                </a:solidFill>
              </a:rPr>
              <a:t>The associations between different data objects</a:t>
            </a:r>
          </a:p>
          <a:p>
            <a:pPr>
              <a:lnSpc>
                <a:spcPct val="150000"/>
              </a:lnSpc>
              <a:buFont typeface="Arial" pitchFamily="34" charset="0"/>
              <a:buChar char="•"/>
            </a:pPr>
            <a:r>
              <a:rPr lang="en-US" sz="2000" dirty="0" smtClean="0">
                <a:solidFill>
                  <a:schemeClr val="tx2"/>
                </a:solidFill>
              </a:rPr>
              <a:t>The rules.</a:t>
            </a:r>
            <a:endParaRPr lang="en-US" sz="2000" dirty="0">
              <a:solidFill>
                <a:schemeClr val="tx2"/>
              </a:solidFill>
            </a:endParaRPr>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235549962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 xmlns:p14="http://schemas.microsoft.com/office/powerpoint/2010/main" val="22964563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 xmlns:p14="http://schemas.microsoft.com/office/powerpoint/2010/main" val="1000944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 xmlns:p14="http://schemas.microsoft.com/office/powerpoint/2010/main" val="139207388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 xmlns:a16="http://schemas.microsoft.com/office/drawing/2014/main" val="20000"/>
                    </a:ext>
                  </a:extLst>
                </a:gridCol>
                <a:gridCol w="1904752">
                  <a:extLst>
                    <a:ext uri="{9D8B030D-6E8A-4147-A177-3AD203B41FA5}">
                      <a16:colId xmlns="" xmlns:a16="http://schemas.microsoft.com/office/drawing/2014/main" val="20001"/>
                    </a:ext>
                  </a:extLst>
                </a:gridCol>
                <a:gridCol w="1980942">
                  <a:extLst>
                    <a:ext uri="{9D8B030D-6E8A-4147-A177-3AD203B41FA5}">
                      <a16:colId xmlns="" xmlns:a16="http://schemas.microsoft.com/office/drawing/2014/main" val="20002"/>
                    </a:ext>
                  </a:extLst>
                </a:gridCol>
                <a:gridCol w="190475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33113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0503426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smtClean="0">
                <a:solidFill>
                  <a:schemeClr val="accent6">
                    <a:lumMod val="50000"/>
                  </a:schemeClr>
                </a:solidFill>
              </a:rPr>
              <a:t>Data Domain refers to all the valid values which a column may contain and can be done by giving data type to the column.</a:t>
            </a:r>
            <a:endParaRPr lang="en-US" sz="2100" dirty="0">
              <a:solidFill>
                <a:schemeClr val="accent6">
                  <a:lumMod val="50000"/>
                </a:schemeClr>
              </a:solidFill>
            </a:endParaRPr>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 xmlns:a16="http://schemas.microsoft.com/office/drawing/2014/main" val="20000"/>
                    </a:ext>
                  </a:extLst>
                </a:gridCol>
                <a:gridCol w="8556481">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 xmlns:p14="http://schemas.microsoft.com/office/powerpoint/2010/main" val="6450713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3171791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34114219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413472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 xmlns:p14="http://schemas.microsoft.com/office/powerpoint/2010/main" val="1092632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26791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8858420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 xmlns:p14="http://schemas.microsoft.com/office/powerpoint/2010/main" val="615399212"/>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 xmlns:a16="http://schemas.microsoft.com/office/drawing/2014/main" val="20000"/>
                    </a:ext>
                  </a:extLst>
                </a:gridCol>
                <a:gridCol w="5866635">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82183682"/>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3374809200"/>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562" y="3886200"/>
            <a:ext cx="7999959" cy="243063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8" y="85619"/>
            <a:ext cx="3380562" cy="2414687"/>
          </a:xfrm>
          <a:prstGeom prst="rect">
            <a:avLst/>
          </a:prstGeom>
          <a:noFill/>
        </p:spPr>
      </p:pic>
    </p:spTree>
    <p:extLst>
      <p:ext uri="{BB962C8B-B14F-4D97-AF65-F5344CB8AC3E}">
        <p14:creationId xmlns="" xmlns:p14="http://schemas.microsoft.com/office/powerpoint/2010/main" val="2499954764"/>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4824690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 xmlns:p14="http://schemas.microsoft.com/office/powerpoint/2010/main" val="347923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247413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7529945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 xmlns:p14="http://schemas.microsoft.com/office/powerpoint/2010/main" val="30330693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 xmlns:a16="http://schemas.microsoft.com/office/drawing/2014/main" val="20000"/>
                    </a:ext>
                  </a:extLst>
                </a:gridCol>
                <a:gridCol w="152380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752372">
                  <a:extLst>
                    <a:ext uri="{9D8B030D-6E8A-4147-A177-3AD203B41FA5}">
                      <a16:colId xmlns="" xmlns:a16="http://schemas.microsoft.com/office/drawing/2014/main" val="20003"/>
                    </a:ext>
                  </a:extLst>
                </a:gridCol>
                <a:gridCol w="1752372">
                  <a:extLst>
                    <a:ext uri="{9D8B030D-6E8A-4147-A177-3AD203B41FA5}">
                      <a16:colId xmlns="" xmlns:a16="http://schemas.microsoft.com/office/drawing/2014/main"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0330245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 xmlns:p14="http://schemas.microsoft.com/office/powerpoint/2010/main" val="29086859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 xmlns:p14="http://schemas.microsoft.com/office/powerpoint/2010/main" val="2010173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4280568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 xmlns:p14="http://schemas.microsoft.com/office/powerpoint/2010/main" val="4058368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 xmlns:p14="http://schemas.microsoft.com/office/powerpoint/2010/main" val="7747405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 xmlns:p14="http://schemas.microsoft.com/office/powerpoint/2010/main" val="67082556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 xmlns:p14="http://schemas.microsoft.com/office/powerpoint/2010/main" val="3530209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 xmlns:p14="http://schemas.microsoft.com/office/powerpoint/2010/main" val="170283377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 xmlns:p14="http://schemas.microsoft.com/office/powerpoint/2010/main" val="139359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3139577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 xmlns:p14="http://schemas.microsoft.com/office/powerpoint/2010/main" val="1805263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 xmlns:p14="http://schemas.microsoft.com/office/powerpoint/2010/main" val="356489200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 xmlns:p14="http://schemas.microsoft.com/office/powerpoint/2010/main" val="14183006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 xmlns:p14="http://schemas.microsoft.com/office/powerpoint/2010/main" val="10382298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 xmlns:p14="http://schemas.microsoft.com/office/powerpoint/2010/main" val="5589145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7132023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 xmlns:p14="http://schemas.microsoft.com/office/powerpoint/2010/main" val="212100770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068705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 xmlns:p14="http://schemas.microsoft.com/office/powerpoint/2010/main" val="4064747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 xmlns:p14="http://schemas.microsoft.com/office/powerpoint/2010/main" val="258154109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 xmlns:p14="http://schemas.microsoft.com/office/powerpoint/2010/main" val="20751216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 xmlns:p14="http://schemas.microsoft.com/office/powerpoint/2010/main" val="26912043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 xmlns:p14="http://schemas.microsoft.com/office/powerpoint/2010/main" val="1928115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 xmlns:p14="http://schemas.microsoft.com/office/powerpoint/2010/main" val="278542626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 xmlns:p14="http://schemas.microsoft.com/office/powerpoint/2010/main" val="22331394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 xmlns:p14="http://schemas.microsoft.com/office/powerpoint/2010/main" val="2207957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 xmlns:p14="http://schemas.microsoft.com/office/powerpoint/2010/main" val="24457152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 xmlns:p14="http://schemas.microsoft.com/office/powerpoint/2010/main" val="18105730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82744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 xmlns:p14="http://schemas.microsoft.com/office/powerpoint/2010/main" val="27025813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3927156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512191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 xmlns:p14="http://schemas.microsoft.com/office/powerpoint/2010/main" val="8501095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 xmlns:p14="http://schemas.microsoft.com/office/powerpoint/2010/main" val="30145593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 xmlns:p14="http://schemas.microsoft.com/office/powerpoint/2010/main" val="3210529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 xmlns:p14="http://schemas.microsoft.com/office/powerpoint/2010/main" val="223300424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 xmlns:p14="http://schemas.microsoft.com/office/powerpoint/2010/main" val="38705049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363776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0048216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 xmlns:p14="http://schemas.microsoft.com/office/powerpoint/2010/main" val="913041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 xmlns:p14="http://schemas.microsoft.com/office/powerpoint/2010/main" val="39268530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 xmlns:p14="http://schemas.microsoft.com/office/powerpoint/2010/main" val="35331956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 xmlns:p14="http://schemas.microsoft.com/office/powerpoint/2010/main" val="2001490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 xmlns:p14="http://schemas.microsoft.com/office/powerpoint/2010/main" val="25442170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 xmlns:p14="http://schemas.microsoft.com/office/powerpoint/2010/main" val="33002696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30623322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114897089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 xmlns:p14="http://schemas.microsoft.com/office/powerpoint/2010/main" val="2247721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 xmlns:p14="http://schemas.microsoft.com/office/powerpoint/2010/main" val="11189896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 xmlns:p14="http://schemas.microsoft.com/office/powerpoint/2010/main" val="20955996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11303548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 xmlns:p14="http://schemas.microsoft.com/office/powerpoint/2010/main" val="375136714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 xmlns:p14="http://schemas.microsoft.com/office/powerpoint/2010/main" val="394432683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0661721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 xmlns:p14="http://schemas.microsoft.com/office/powerpoint/2010/main" val="10720067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 xmlns:p14="http://schemas.microsoft.com/office/powerpoint/2010/main" val="3620657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 xmlns:p14="http://schemas.microsoft.com/office/powerpoint/2010/main" val="19983294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 xmlns:p14="http://schemas.microsoft.com/office/powerpoint/2010/main" val="264191144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 xmlns:p14="http://schemas.microsoft.com/office/powerpoint/2010/main" val="40825264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 xmlns:p14="http://schemas.microsoft.com/office/powerpoint/2010/main" val="6005010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4725967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6597284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186667537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 xmlns:p14="http://schemas.microsoft.com/office/powerpoint/2010/main" val="31700612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 xmlns:p14="http://schemas.microsoft.com/office/powerpoint/2010/main" val="11696139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 xmlns:p14="http://schemas.microsoft.com/office/powerpoint/2010/main" val="2141786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 xmlns:p14="http://schemas.microsoft.com/office/powerpoint/2010/main" val="10485520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0181357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 xmlns:p14="http://schemas.microsoft.com/office/powerpoint/2010/main" val="188644307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 xmlns:p14="http://schemas.microsoft.com/office/powerpoint/2010/main" val="141668191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 xmlns:p14="http://schemas.microsoft.com/office/powerpoint/2010/main" val="408672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 xmlns:p14="http://schemas.microsoft.com/office/powerpoint/2010/main"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060356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 xmlns:p14="http://schemas.microsoft.com/office/powerpoint/2010/main" val="28707737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 xmlns:p14="http://schemas.microsoft.com/office/powerpoint/2010/main" val="222854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821072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 xmlns:p14="http://schemas.microsoft.com/office/powerpoint/2010/main" val="5581137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 xmlns:p14="http://schemas.microsoft.com/office/powerpoint/2010/main" val="750705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 xmlns:p14="http://schemas.microsoft.com/office/powerpoint/2010/main" val="3534518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smtClean="0">
                <a:latin typeface="Arial" panose="020B0604020202020204" pitchFamily="34" charset="0"/>
                <a:cs typeface="Arial" panose="020B0604020202020204" pitchFamily="34" charset="0"/>
              </a:rPr>
              <a:t>;          </a:t>
            </a:r>
            <a:r>
              <a:rPr lang="en-IN" b="1" dirty="0" smtClean="0">
                <a:solidFill>
                  <a:srgbClr val="00B050"/>
                </a:solidFill>
                <a:latin typeface="Arial" panose="020B0604020202020204" pitchFamily="34" charset="0"/>
                <a:cs typeface="Arial" panose="020B0604020202020204" pitchFamily="34" charset="0"/>
              </a:rPr>
              <a:t> // e_ibfk_1 is the default constraint name</a:t>
            </a:r>
            <a:endParaRPr lang="en-IN" b="1" dirty="0">
              <a:solidFill>
                <a:srgbClr val="00B050"/>
              </a:solidFill>
              <a:latin typeface="Arial" panose="020B0604020202020204" pitchFamily="34" charset="0"/>
              <a:cs typeface="Arial" panose="020B0604020202020204" pitchFamily="34" charset="0"/>
            </a:endParaRP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259280434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99524175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28652571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24998552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4022450721"/>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 xmlns:p14="http://schemas.microsoft.com/office/powerpoint/2010/main" val="2437656325"/>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1395544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 xmlns:p14="http://schemas.microsoft.com/office/powerpoint/2010/main" val="4082014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3527117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3417488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28258067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7322521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2062519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 xmlns:p14="http://schemas.microsoft.com/office/powerpoint/2010/main" val="27954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 xmlns:p14="http://schemas.microsoft.com/office/powerpoint/2010/main" val="3259051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847149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16324697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 xmlns:p14="http://schemas.microsoft.com/office/powerpoint/2010/main" val="597802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2902489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9516704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 xmlns:p14="http://schemas.microsoft.com/office/powerpoint/2010/main" val="36546407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 xmlns:p14="http://schemas.microsoft.com/office/powerpoint/2010/main" val="38606297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 xmlns:p14="http://schemas.microsoft.com/office/powerpoint/2010/main"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486484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 xmlns:p14="http://schemas.microsoft.com/office/powerpoint/2010/main"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5985821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133552809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smtClean="0"/>
              <a:t>Unsigned</a:t>
            </a:r>
            <a:r>
              <a:rPr lang="en-US" sz="2400" dirty="0" smtClean="0"/>
              <a:t> type can be used to permit only nonnegative numbers</a:t>
            </a:r>
            <a:endParaRPr lang="en-US" sz="2400" dirty="0"/>
          </a:p>
        </p:txBody>
      </p:sp>
    </p:spTree>
    <p:extLst>
      <p:ext uri="{BB962C8B-B14F-4D97-AF65-F5344CB8AC3E}">
        <p14:creationId xmlns="" xmlns:p14="http://schemas.microsoft.com/office/powerpoint/2010/main"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 xmlns:p14="http://schemas.microsoft.com/office/powerpoint/2010/main"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 xmlns:p14="http://schemas.microsoft.com/office/powerpoint/2010/main" val="2685416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 xmlns:p14="http://schemas.microsoft.com/office/powerpoint/2010/main" val="40077202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smtClean="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endParaRPr lang="en-US" sz="2000" dirty="0">
              <a:solidFill>
                <a:schemeClr val="accent1">
                  <a:lumMod val="50000"/>
                </a:schemeClr>
              </a:solidFill>
            </a:endParaRPr>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smtClean="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chemeClr val="tx2"/>
              </a:solidFill>
            </a:endParaRPr>
          </a:p>
        </p:txBody>
      </p:sp>
    </p:spTree>
    <p:extLst>
      <p:ext uri="{BB962C8B-B14F-4D97-AF65-F5344CB8AC3E}">
        <p14:creationId xmlns="" xmlns:p14="http://schemas.microsoft.com/office/powerpoint/2010/main"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818</TotalTime>
  <Words>34350</Words>
  <Application>Microsoft Office PowerPoint</Application>
  <PresentationFormat>Custom</PresentationFormat>
  <Paragraphs>4633</Paragraphs>
  <Slides>555</Slides>
  <Notes>7</Notes>
  <HiddenSlides>20</HiddenSlides>
  <MMClips>0</MMClips>
  <ScaleCrop>false</ScaleCrop>
  <HeadingPairs>
    <vt:vector size="4" baseType="variant">
      <vt:variant>
        <vt:lpstr>Theme</vt:lpstr>
      </vt:variant>
      <vt:variant>
        <vt:i4>1</vt:i4>
      </vt:variant>
      <vt:variant>
        <vt:lpstr>Slide Titles</vt:lpstr>
      </vt:variant>
      <vt:variant>
        <vt:i4>555</vt:i4>
      </vt:variant>
    </vt:vector>
  </HeadingPairs>
  <TitlesOfParts>
    <vt:vector size="556"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There are 3 places where aggregate functions can appear in a query</vt:lpstr>
      <vt:lpstr>Slide 175</vt:lpstr>
      <vt:lpstr>Slide 176</vt:lpstr>
      <vt:lpstr>Slide 177</vt:lpstr>
      <vt:lpstr>Slide 178</vt:lpstr>
      <vt:lpstr>There are 3 places where aggregate functions can appear in a query</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Entity Relationship Diagram (ER Diagram)</vt:lpstr>
      <vt:lpstr>Entity Relationship Diagram (ER Diagram)</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SHOW ENGINES Syntax</vt:lpstr>
      <vt:lpstr>ENGINES</vt:lpstr>
      <vt:lpstr>Slide 325</vt:lpstr>
      <vt:lpstr>SHOW DATABASES Syntax</vt:lpstr>
      <vt:lpstr>Slide 327</vt:lpstr>
      <vt:lpstr>USE DATABASES Syntax</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128</cp:revision>
  <dcterms:created xsi:type="dcterms:W3CDTF">2019-04-24T09:11:59Z</dcterms:created>
  <dcterms:modified xsi:type="dcterms:W3CDTF">2019-09-05T05:12:04Z</dcterms:modified>
</cp:coreProperties>
</file>